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handoutMasterIdLst>
    <p:handoutMasterId r:id="rId19"/>
  </p:handoutMasterIdLst>
  <p:sldIdLst>
    <p:sldId id="314" r:id="rId2"/>
    <p:sldId id="452" r:id="rId3"/>
    <p:sldId id="453" r:id="rId4"/>
    <p:sldId id="461" r:id="rId5"/>
    <p:sldId id="462" r:id="rId6"/>
    <p:sldId id="463" r:id="rId7"/>
    <p:sldId id="336" r:id="rId8"/>
    <p:sldId id="422" r:id="rId9"/>
    <p:sldId id="459" r:id="rId10"/>
    <p:sldId id="460" r:id="rId11"/>
    <p:sldId id="468" r:id="rId12"/>
    <p:sldId id="447" r:id="rId13"/>
    <p:sldId id="464" r:id="rId14"/>
    <p:sldId id="465" r:id="rId15"/>
    <p:sldId id="467" r:id="rId16"/>
    <p:sldId id="466" r:id="rId17"/>
    <p:sldId id="436" r:id="rId18"/>
  </p:sldIdLst>
  <p:sldSz cx="10058400" cy="77724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CC"/>
    <a:srgbClr val="FFCC00"/>
    <a:srgbClr val="FF9900"/>
    <a:srgbClr val="008000"/>
    <a:srgbClr val="800080"/>
    <a:srgbClr val="0000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4" autoAdjust="0"/>
    <p:restoredTop sz="94638" autoAdjust="0"/>
  </p:normalViewPr>
  <p:slideViewPr>
    <p:cSldViewPr snapToGrid="0">
      <p:cViewPr>
        <p:scale>
          <a:sx n="75" d="100"/>
          <a:sy n="75" d="100"/>
        </p:scale>
        <p:origin x="-600" y="-474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12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D8749-70B6-4116-AD84-46DE94D653C3}" type="doc">
      <dgm:prSet loTypeId="urn:microsoft.com/office/officeart/2005/8/layout/h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33A69F9E-3A6B-4245-BFCA-59208F0CF33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1E1ADCA-22AA-4ED6-939D-1767C5BA3D9B}" type="parTrans" cxnId="{945FC571-8135-4718-9C50-50E26D22ABB1}">
      <dgm:prSet/>
      <dgm:spPr/>
      <dgm:t>
        <a:bodyPr/>
        <a:lstStyle/>
        <a:p>
          <a:endParaRPr lang="en-US"/>
        </a:p>
      </dgm:t>
    </dgm:pt>
    <dgm:pt modelId="{61531375-0A41-4532-8612-B62782DE0386}" type="sibTrans" cxnId="{945FC571-8135-4718-9C50-50E26D22ABB1}">
      <dgm:prSet/>
      <dgm:spPr/>
      <dgm:t>
        <a:bodyPr/>
        <a:lstStyle/>
        <a:p>
          <a:endParaRPr lang="en-US"/>
        </a:p>
      </dgm:t>
    </dgm:pt>
    <dgm:pt modelId="{50842FC3-051A-486E-B2EC-E5202B09BA7C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aseline="0" dirty="0" smtClean="0">
            <a:solidFill>
              <a:schemeClr val="bg1"/>
            </a:solidFill>
          </a:endParaRPr>
        </a:p>
      </dgm:t>
    </dgm:pt>
    <dgm:pt modelId="{C0026A12-7DE9-4C41-8188-B6A0A07AF7BC}" type="parTrans" cxnId="{2B856D30-4BC1-4E3E-9B9C-EC8351B350A0}">
      <dgm:prSet/>
      <dgm:spPr/>
      <dgm:t>
        <a:bodyPr/>
        <a:lstStyle/>
        <a:p>
          <a:endParaRPr lang="en-US"/>
        </a:p>
      </dgm:t>
    </dgm:pt>
    <dgm:pt modelId="{A89B771B-B4B6-4C2E-98D5-D00240DD7ED8}" type="sibTrans" cxnId="{2B856D30-4BC1-4E3E-9B9C-EC8351B350A0}">
      <dgm:prSet/>
      <dgm:spPr/>
      <dgm:t>
        <a:bodyPr/>
        <a:lstStyle/>
        <a:p>
          <a:endParaRPr lang="en-US"/>
        </a:p>
      </dgm:t>
    </dgm:pt>
    <dgm:pt modelId="{CAEB4EEC-F0CC-43D4-A361-E334262CFBF4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1F1A20F-65E9-49D3-9C8B-4047D3A573C9}" type="parTrans" cxnId="{D2A14FDE-F76E-4AE6-918F-5E3A888A9569}">
      <dgm:prSet/>
      <dgm:spPr/>
      <dgm:t>
        <a:bodyPr/>
        <a:lstStyle/>
        <a:p>
          <a:endParaRPr lang="en-US"/>
        </a:p>
      </dgm:t>
    </dgm:pt>
    <dgm:pt modelId="{1339F268-09DE-47A5-B8FC-217EFDEBC652}" type="sibTrans" cxnId="{D2A14FDE-F76E-4AE6-918F-5E3A888A9569}">
      <dgm:prSet/>
      <dgm:spPr/>
      <dgm:t>
        <a:bodyPr/>
        <a:lstStyle/>
        <a:p>
          <a:endParaRPr lang="en-US"/>
        </a:p>
      </dgm:t>
    </dgm:pt>
    <dgm:pt modelId="{BBC1FA28-5C2F-4EDA-A3D2-3B3BC1AEA6FE}" type="pres">
      <dgm:prSet presAssocID="{DECD8749-70B6-4116-AD84-46DE94D653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57C58C-1EAA-431D-AC99-2254209BCA11}" type="pres">
      <dgm:prSet presAssocID="{33A69F9E-3A6B-4245-BFCA-59208F0CF338}" presName="node" presStyleLbl="node1" presStyleIdx="0" presStyleCnt="3" custLinFactNeighborX="62189" custLinFactNeighborY="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E2D4E-E99F-4561-9E64-A0C8FC79660D}" type="pres">
      <dgm:prSet presAssocID="{61531375-0A41-4532-8612-B62782DE0386}" presName="sibTrans" presStyleCnt="0"/>
      <dgm:spPr/>
    </dgm:pt>
    <dgm:pt modelId="{D2D5B633-A91C-4B9B-BA1B-C38CF689CA77}" type="pres">
      <dgm:prSet presAssocID="{50842FC3-051A-486E-B2EC-E5202B09BA7C}" presName="node" presStyleLbl="node1" presStyleIdx="1" presStyleCnt="3" custLinFactNeighborX="94053" custLinFactNeighborY="17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45CEC-2E63-4D12-BC02-D5327D01328B}" type="pres">
      <dgm:prSet presAssocID="{A89B771B-B4B6-4C2E-98D5-D00240DD7ED8}" presName="sibTrans" presStyleCnt="0"/>
      <dgm:spPr/>
    </dgm:pt>
    <dgm:pt modelId="{14525672-0CF3-4047-BD40-736D1289544E}" type="pres">
      <dgm:prSet presAssocID="{CAEB4EEC-F0CC-43D4-A361-E334262CFBF4}" presName="node" presStyleLbl="node1" presStyleIdx="2" presStyleCnt="3" custLinFactNeighborY="1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FC571-8135-4718-9C50-50E26D22ABB1}" srcId="{DECD8749-70B6-4116-AD84-46DE94D653C3}" destId="{33A69F9E-3A6B-4245-BFCA-59208F0CF338}" srcOrd="0" destOrd="0" parTransId="{81E1ADCA-22AA-4ED6-939D-1767C5BA3D9B}" sibTransId="{61531375-0A41-4532-8612-B62782DE0386}"/>
    <dgm:cxn modelId="{228D3402-1651-445F-8048-974FAEFB65F5}" type="presOf" srcId="{DECD8749-70B6-4116-AD84-46DE94D653C3}" destId="{BBC1FA28-5C2F-4EDA-A3D2-3B3BC1AEA6FE}" srcOrd="0" destOrd="0" presId="urn:microsoft.com/office/officeart/2005/8/layout/hList6"/>
    <dgm:cxn modelId="{4925E28D-979C-4959-B633-EB3B2E6ABA71}" type="presOf" srcId="{33A69F9E-3A6B-4245-BFCA-59208F0CF338}" destId="{B957C58C-1EAA-431D-AC99-2254209BCA11}" srcOrd="0" destOrd="0" presId="urn:microsoft.com/office/officeart/2005/8/layout/hList6"/>
    <dgm:cxn modelId="{2B856D30-4BC1-4E3E-9B9C-EC8351B350A0}" srcId="{DECD8749-70B6-4116-AD84-46DE94D653C3}" destId="{50842FC3-051A-486E-B2EC-E5202B09BA7C}" srcOrd="1" destOrd="0" parTransId="{C0026A12-7DE9-4C41-8188-B6A0A07AF7BC}" sibTransId="{A89B771B-B4B6-4C2E-98D5-D00240DD7ED8}"/>
    <dgm:cxn modelId="{033CEC94-F0F3-4B66-A9E3-30409A0CF16B}" type="presOf" srcId="{CAEB4EEC-F0CC-43D4-A361-E334262CFBF4}" destId="{14525672-0CF3-4047-BD40-736D1289544E}" srcOrd="0" destOrd="0" presId="urn:microsoft.com/office/officeart/2005/8/layout/hList6"/>
    <dgm:cxn modelId="{CA21042A-437F-4F32-8A62-873997C02D57}" type="presOf" srcId="{50842FC3-051A-486E-B2EC-E5202B09BA7C}" destId="{D2D5B633-A91C-4B9B-BA1B-C38CF689CA77}" srcOrd="0" destOrd="0" presId="urn:microsoft.com/office/officeart/2005/8/layout/hList6"/>
    <dgm:cxn modelId="{D2A14FDE-F76E-4AE6-918F-5E3A888A9569}" srcId="{DECD8749-70B6-4116-AD84-46DE94D653C3}" destId="{CAEB4EEC-F0CC-43D4-A361-E334262CFBF4}" srcOrd="2" destOrd="0" parTransId="{D1F1A20F-65E9-49D3-9C8B-4047D3A573C9}" sibTransId="{1339F268-09DE-47A5-B8FC-217EFDEBC652}"/>
    <dgm:cxn modelId="{227C74F3-C022-4AA8-9A17-55B2CE879B4F}" type="presParOf" srcId="{BBC1FA28-5C2F-4EDA-A3D2-3B3BC1AEA6FE}" destId="{B957C58C-1EAA-431D-AC99-2254209BCA11}" srcOrd="0" destOrd="0" presId="urn:microsoft.com/office/officeart/2005/8/layout/hList6"/>
    <dgm:cxn modelId="{8FFFEF4D-D55E-48A7-8F2C-677F84458BF1}" type="presParOf" srcId="{BBC1FA28-5C2F-4EDA-A3D2-3B3BC1AEA6FE}" destId="{137E2D4E-E99F-4561-9E64-A0C8FC79660D}" srcOrd="1" destOrd="0" presId="urn:microsoft.com/office/officeart/2005/8/layout/hList6"/>
    <dgm:cxn modelId="{117FB712-5FB9-4302-BF80-C9386F3BBE0E}" type="presParOf" srcId="{BBC1FA28-5C2F-4EDA-A3D2-3B3BC1AEA6FE}" destId="{D2D5B633-A91C-4B9B-BA1B-C38CF689CA77}" srcOrd="2" destOrd="0" presId="urn:microsoft.com/office/officeart/2005/8/layout/hList6"/>
    <dgm:cxn modelId="{9CD3E04C-AB56-4F87-A77E-57FFA05EF41B}" type="presParOf" srcId="{BBC1FA28-5C2F-4EDA-A3D2-3B3BC1AEA6FE}" destId="{C0E45CEC-2E63-4D12-BC02-D5327D01328B}" srcOrd="3" destOrd="0" presId="urn:microsoft.com/office/officeart/2005/8/layout/hList6"/>
    <dgm:cxn modelId="{323C879C-484A-47CD-A9A1-0F392372601E}" type="presParOf" srcId="{BBC1FA28-5C2F-4EDA-A3D2-3B3BC1AEA6FE}" destId="{14525672-0CF3-4047-BD40-736D128954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D8749-70B6-4116-AD84-46DE94D653C3}" type="doc">
      <dgm:prSet loTypeId="urn:microsoft.com/office/officeart/2005/8/layout/h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50842FC3-051A-486E-B2EC-E5202B09BA7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0026A12-7DE9-4C41-8188-B6A0A07AF7BC}" type="parTrans" cxnId="{2B856D30-4BC1-4E3E-9B9C-EC8351B350A0}">
      <dgm:prSet/>
      <dgm:spPr/>
      <dgm:t>
        <a:bodyPr/>
        <a:lstStyle/>
        <a:p>
          <a:endParaRPr lang="en-US"/>
        </a:p>
      </dgm:t>
    </dgm:pt>
    <dgm:pt modelId="{A89B771B-B4B6-4C2E-98D5-D00240DD7ED8}" type="sibTrans" cxnId="{2B856D30-4BC1-4E3E-9B9C-EC8351B350A0}">
      <dgm:prSet/>
      <dgm:spPr/>
      <dgm:t>
        <a:bodyPr/>
        <a:lstStyle/>
        <a:p>
          <a:endParaRPr lang="en-US"/>
        </a:p>
      </dgm:t>
    </dgm:pt>
    <dgm:pt modelId="{CAEB4EEC-F0CC-43D4-A361-E334262CFBF4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1F1A20F-65E9-49D3-9C8B-4047D3A573C9}" type="parTrans" cxnId="{D2A14FDE-F76E-4AE6-918F-5E3A888A9569}">
      <dgm:prSet/>
      <dgm:spPr/>
      <dgm:t>
        <a:bodyPr/>
        <a:lstStyle/>
        <a:p>
          <a:endParaRPr lang="en-US"/>
        </a:p>
      </dgm:t>
    </dgm:pt>
    <dgm:pt modelId="{1339F268-09DE-47A5-B8FC-217EFDEBC652}" type="sibTrans" cxnId="{D2A14FDE-F76E-4AE6-918F-5E3A888A9569}">
      <dgm:prSet/>
      <dgm:spPr/>
      <dgm:t>
        <a:bodyPr/>
        <a:lstStyle/>
        <a:p>
          <a:endParaRPr lang="en-US"/>
        </a:p>
      </dgm:t>
    </dgm:pt>
    <dgm:pt modelId="{33A69F9E-3A6B-4245-BFCA-59208F0CF33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aseline="0" dirty="0">
            <a:solidFill>
              <a:schemeClr val="bg1"/>
            </a:solidFill>
          </a:endParaRPr>
        </a:p>
      </dgm:t>
    </dgm:pt>
    <dgm:pt modelId="{61531375-0A41-4532-8612-B62782DE0386}" type="sibTrans" cxnId="{945FC571-8135-4718-9C50-50E26D22ABB1}">
      <dgm:prSet/>
      <dgm:spPr/>
      <dgm:t>
        <a:bodyPr/>
        <a:lstStyle/>
        <a:p>
          <a:endParaRPr lang="en-US"/>
        </a:p>
      </dgm:t>
    </dgm:pt>
    <dgm:pt modelId="{81E1ADCA-22AA-4ED6-939D-1767C5BA3D9B}" type="parTrans" cxnId="{945FC571-8135-4718-9C50-50E26D22ABB1}">
      <dgm:prSet/>
      <dgm:spPr/>
      <dgm:t>
        <a:bodyPr/>
        <a:lstStyle/>
        <a:p>
          <a:endParaRPr lang="en-US"/>
        </a:p>
      </dgm:t>
    </dgm:pt>
    <dgm:pt modelId="{BBC1FA28-5C2F-4EDA-A3D2-3B3BC1AEA6FE}" type="pres">
      <dgm:prSet presAssocID="{DECD8749-70B6-4116-AD84-46DE94D653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57C58C-1EAA-431D-AC99-2254209BCA11}" type="pres">
      <dgm:prSet presAssocID="{33A69F9E-3A6B-4245-BFCA-59208F0CF338}" presName="node" presStyleLbl="node1" presStyleIdx="0" presStyleCnt="3" custLinFactNeighborX="62189" custLinFactNeighborY="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E2D4E-E99F-4561-9E64-A0C8FC79660D}" type="pres">
      <dgm:prSet presAssocID="{61531375-0A41-4532-8612-B62782DE0386}" presName="sibTrans" presStyleCnt="0"/>
      <dgm:spPr/>
    </dgm:pt>
    <dgm:pt modelId="{D2D5B633-A91C-4B9B-BA1B-C38CF689CA77}" type="pres">
      <dgm:prSet presAssocID="{50842FC3-051A-486E-B2EC-E5202B09BA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45CEC-2E63-4D12-BC02-D5327D01328B}" type="pres">
      <dgm:prSet presAssocID="{A89B771B-B4B6-4C2E-98D5-D00240DD7ED8}" presName="sibTrans" presStyleCnt="0"/>
      <dgm:spPr/>
    </dgm:pt>
    <dgm:pt modelId="{14525672-0CF3-4047-BD40-736D1289544E}" type="pres">
      <dgm:prSet presAssocID="{CAEB4EEC-F0CC-43D4-A361-E334262CFBF4}" presName="node" presStyleLbl="node1" presStyleIdx="2" presStyleCnt="3" custScaleX="96140" custScaleY="95121" custLinFactNeighborX="-54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5FC571-8135-4718-9C50-50E26D22ABB1}" srcId="{DECD8749-70B6-4116-AD84-46DE94D653C3}" destId="{33A69F9E-3A6B-4245-BFCA-59208F0CF338}" srcOrd="0" destOrd="0" parTransId="{81E1ADCA-22AA-4ED6-939D-1767C5BA3D9B}" sibTransId="{61531375-0A41-4532-8612-B62782DE0386}"/>
    <dgm:cxn modelId="{77A666A5-94CE-4AEA-81A2-08BFEE8CFCE8}" type="presOf" srcId="{33A69F9E-3A6B-4245-BFCA-59208F0CF338}" destId="{B957C58C-1EAA-431D-AC99-2254209BCA11}" srcOrd="0" destOrd="0" presId="urn:microsoft.com/office/officeart/2005/8/layout/hList6"/>
    <dgm:cxn modelId="{2B856D30-4BC1-4E3E-9B9C-EC8351B350A0}" srcId="{DECD8749-70B6-4116-AD84-46DE94D653C3}" destId="{50842FC3-051A-486E-B2EC-E5202B09BA7C}" srcOrd="1" destOrd="0" parTransId="{C0026A12-7DE9-4C41-8188-B6A0A07AF7BC}" sibTransId="{A89B771B-B4B6-4C2E-98D5-D00240DD7ED8}"/>
    <dgm:cxn modelId="{51934BE6-200B-4C5C-9B41-C263548C85B0}" type="presOf" srcId="{50842FC3-051A-486E-B2EC-E5202B09BA7C}" destId="{D2D5B633-A91C-4B9B-BA1B-C38CF689CA77}" srcOrd="0" destOrd="0" presId="urn:microsoft.com/office/officeart/2005/8/layout/hList6"/>
    <dgm:cxn modelId="{60EFB6F9-86BD-42D8-9645-1AFD9DFDEAA8}" type="presOf" srcId="{CAEB4EEC-F0CC-43D4-A361-E334262CFBF4}" destId="{14525672-0CF3-4047-BD40-736D1289544E}" srcOrd="0" destOrd="0" presId="urn:microsoft.com/office/officeart/2005/8/layout/hList6"/>
    <dgm:cxn modelId="{AA276DA1-681A-4471-B37A-B8C03646300F}" type="presOf" srcId="{DECD8749-70B6-4116-AD84-46DE94D653C3}" destId="{BBC1FA28-5C2F-4EDA-A3D2-3B3BC1AEA6FE}" srcOrd="0" destOrd="0" presId="urn:microsoft.com/office/officeart/2005/8/layout/hList6"/>
    <dgm:cxn modelId="{D2A14FDE-F76E-4AE6-918F-5E3A888A9569}" srcId="{DECD8749-70B6-4116-AD84-46DE94D653C3}" destId="{CAEB4EEC-F0CC-43D4-A361-E334262CFBF4}" srcOrd="2" destOrd="0" parTransId="{D1F1A20F-65E9-49D3-9C8B-4047D3A573C9}" sibTransId="{1339F268-09DE-47A5-B8FC-217EFDEBC652}"/>
    <dgm:cxn modelId="{2E311BCB-DBB0-4130-B388-FE798EA7EB95}" type="presParOf" srcId="{BBC1FA28-5C2F-4EDA-A3D2-3B3BC1AEA6FE}" destId="{B957C58C-1EAA-431D-AC99-2254209BCA11}" srcOrd="0" destOrd="0" presId="urn:microsoft.com/office/officeart/2005/8/layout/hList6"/>
    <dgm:cxn modelId="{BF531D24-29C6-438E-B5F8-70CFB653F702}" type="presParOf" srcId="{BBC1FA28-5C2F-4EDA-A3D2-3B3BC1AEA6FE}" destId="{137E2D4E-E99F-4561-9E64-A0C8FC79660D}" srcOrd="1" destOrd="0" presId="urn:microsoft.com/office/officeart/2005/8/layout/hList6"/>
    <dgm:cxn modelId="{0B7ECDA4-172C-415A-A810-0C36C2778140}" type="presParOf" srcId="{BBC1FA28-5C2F-4EDA-A3D2-3B3BC1AEA6FE}" destId="{D2D5B633-A91C-4B9B-BA1B-C38CF689CA77}" srcOrd="2" destOrd="0" presId="urn:microsoft.com/office/officeart/2005/8/layout/hList6"/>
    <dgm:cxn modelId="{D13B60F5-38DB-4622-A202-8311F17FC55D}" type="presParOf" srcId="{BBC1FA28-5C2F-4EDA-A3D2-3B3BC1AEA6FE}" destId="{C0E45CEC-2E63-4D12-BC02-D5327D01328B}" srcOrd="3" destOrd="0" presId="urn:microsoft.com/office/officeart/2005/8/layout/hList6"/>
    <dgm:cxn modelId="{2556C4C8-DAC1-44CE-9697-437B6EE5D632}" type="presParOf" srcId="{BBC1FA28-5C2F-4EDA-A3D2-3B3BC1AEA6FE}" destId="{14525672-0CF3-4047-BD40-736D128954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7C58C-1EAA-431D-AC99-2254209BCA11}">
      <dsp:nvSpPr>
        <dsp:cNvPr id="0" name=""/>
        <dsp:cNvSpPr/>
      </dsp:nvSpPr>
      <dsp:spPr>
        <a:xfrm rot="16200000">
          <a:off x="-96842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95586" y="483489"/>
        <a:ext cx="2032595" cy="1450471"/>
      </dsp:txXfrm>
    </dsp:sp>
    <dsp:sp modelId="{D2D5B633-A91C-4B9B-BA1B-C38CF689CA77}">
      <dsp:nvSpPr>
        <dsp:cNvPr id="0" name=""/>
        <dsp:cNvSpPr/>
      </dsp:nvSpPr>
      <dsp:spPr>
        <a:xfrm rot="16200000">
          <a:off x="2136772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baseline="0" dirty="0" smtClean="0">
            <a:solidFill>
              <a:schemeClr val="bg1"/>
            </a:solidFill>
          </a:endParaRPr>
        </a:p>
      </dsp:txBody>
      <dsp:txXfrm rot="5400000">
        <a:off x="2329200" y="483489"/>
        <a:ext cx="2032595" cy="1450471"/>
      </dsp:txXfrm>
    </dsp:sp>
    <dsp:sp modelId="{14525672-0CF3-4047-BD40-736D1289544E}">
      <dsp:nvSpPr>
        <dsp:cNvPr id="0" name=""/>
        <dsp:cNvSpPr/>
      </dsp:nvSpPr>
      <dsp:spPr>
        <a:xfrm rot="16200000">
          <a:off x="4178433" y="192427"/>
          <a:ext cx="2417451" cy="2032595"/>
        </a:xfrm>
        <a:prstGeom prst="flowChartManualOperati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4370861" y="483489"/>
        <a:ext cx="2032595" cy="1450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7C58C-1EAA-431D-AC99-2254209BCA11}">
      <dsp:nvSpPr>
        <dsp:cNvPr id="0" name=""/>
        <dsp:cNvSpPr/>
      </dsp:nvSpPr>
      <dsp:spPr>
        <a:xfrm rot="16200000">
          <a:off x="53969" y="43542"/>
          <a:ext cx="2154214" cy="2067128"/>
        </a:xfrm>
        <a:prstGeom prst="flowChartManualOperati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baseline="0" dirty="0">
            <a:solidFill>
              <a:schemeClr val="bg1"/>
            </a:solidFill>
          </a:endParaRPr>
        </a:p>
      </dsp:txBody>
      <dsp:txXfrm rot="5400000">
        <a:off x="97512" y="430842"/>
        <a:ext cx="2067128" cy="1292528"/>
      </dsp:txXfrm>
    </dsp:sp>
    <dsp:sp modelId="{D2D5B633-A91C-4B9B-BA1B-C38CF689CA77}">
      <dsp:nvSpPr>
        <dsp:cNvPr id="0" name=""/>
        <dsp:cNvSpPr/>
      </dsp:nvSpPr>
      <dsp:spPr>
        <a:xfrm rot="16200000">
          <a:off x="2179718" y="43542"/>
          <a:ext cx="2154214" cy="2067128"/>
        </a:xfrm>
        <a:prstGeom prst="flowChartManualOperati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2223261" y="430842"/>
        <a:ext cx="2067128" cy="1292528"/>
      </dsp:txXfrm>
    </dsp:sp>
    <dsp:sp modelId="{14525672-0CF3-4047-BD40-736D1289544E}">
      <dsp:nvSpPr>
        <dsp:cNvPr id="0" name=""/>
        <dsp:cNvSpPr/>
      </dsp:nvSpPr>
      <dsp:spPr>
        <a:xfrm rot="16200000">
          <a:off x="4330324" y="83438"/>
          <a:ext cx="2049109" cy="1987337"/>
        </a:xfrm>
        <a:prstGeom prst="flowChartManualOperati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0" tIns="0" rIns="41275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4361210" y="462374"/>
        <a:ext cx="1987337" cy="1229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FC55E0-86E9-4871-83F5-B052C5AA833B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55DE68-DE6C-49D6-91F4-AEB7D8E73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99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>
          <a:xfrm>
            <a:off x="0" y="5286375"/>
            <a:ext cx="100663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-4763" y="5613400"/>
            <a:ext cx="10063163" cy="2166938"/>
            <a:chOff x="-3765" y="4832896"/>
            <a:chExt cx="9147765" cy="203219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87541" y="4832896"/>
              <a:ext cx="7456459" cy="518097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sz="1800">
                <a:latin typeface="Garamond" pitchFamily="18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5199" y="5135120"/>
              <a:ext cx="9108801" cy="83818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sz="1800">
                <a:latin typeface="Garamond" pitchFamily="18" charset="0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10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54380" y="1986282"/>
            <a:ext cx="8549640" cy="2073729"/>
          </a:xfrm>
        </p:spPr>
        <p:txBody>
          <a:bodyPr anchor="b"/>
          <a:lstStyle>
            <a:lvl1pPr algn="r">
              <a:defRPr sz="53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54380" y="4093154"/>
            <a:ext cx="8549640" cy="1359665"/>
          </a:xfrm>
        </p:spPr>
        <p:txBody>
          <a:bodyPr lIns="50941" rIns="50941"/>
          <a:lstStyle>
            <a:lvl1pPr marL="0" marR="71318" indent="0" algn="r">
              <a:buNone/>
              <a:defRPr>
                <a:solidFill>
                  <a:schemeClr val="tx2"/>
                </a:solidFill>
              </a:defRPr>
            </a:lvl1pPr>
            <a:lvl2pPr marL="509412" indent="0" algn="ctr">
              <a:buNone/>
            </a:lvl2pPr>
            <a:lvl3pPr marL="1018824" indent="0" algn="ctr">
              <a:buNone/>
            </a:lvl3pPr>
            <a:lvl4pPr marL="1528237" indent="0" algn="ctr">
              <a:buNone/>
            </a:lvl4pPr>
            <a:lvl5pPr marL="2037649" indent="0" algn="ctr">
              <a:buNone/>
            </a:lvl5pPr>
            <a:lvl6pPr marL="2547061" indent="0" algn="ctr">
              <a:buNone/>
            </a:lvl6pPr>
            <a:lvl7pPr marL="3056473" indent="0" algn="ctr">
              <a:buNone/>
            </a:lvl7pPr>
            <a:lvl8pPr marL="3565886" indent="0" algn="ctr">
              <a:buNone/>
            </a:lvl8pPr>
            <a:lvl9pPr marL="4075298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8008946-BE66-4C2F-AB90-9C9DFFEC748B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52C5D81-657E-4BB9-BF7D-167378146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1678840"/>
            <a:ext cx="9052560" cy="497088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33E8-6606-489C-B720-B7DF8204834D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CAA7-8DBD-4364-851A-0E6072095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8414" y="311259"/>
            <a:ext cx="1955217" cy="6338462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60"/>
            <a:ext cx="6957060" cy="633846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F9158-25A9-44D4-A11D-4834079F316C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324A1-1185-4BAA-A050-FDDEC799D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1620-5D1C-45C2-8862-797449971B16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0B38E-5AC5-48B3-A8D0-B8B7C039D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/>
          <p:cNvSpPr/>
          <p:nvPr/>
        </p:nvSpPr>
        <p:spPr>
          <a:xfrm>
            <a:off x="4000500" y="3406775"/>
            <a:ext cx="201613" cy="2587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5" name="Chevron 7"/>
          <p:cNvSpPr/>
          <p:nvPr/>
        </p:nvSpPr>
        <p:spPr>
          <a:xfrm>
            <a:off x="3795713" y="3406775"/>
            <a:ext cx="200025" cy="2587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14" y="1201007"/>
            <a:ext cx="8549640" cy="2072640"/>
          </a:xfrm>
        </p:spPr>
        <p:txBody>
          <a:bodyPr anchor="b"/>
          <a:lstStyle>
            <a:lvl1pPr algn="r">
              <a:buNone/>
              <a:defRPr sz="53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4984" y="3322607"/>
            <a:ext cx="5029200" cy="164887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499823-7676-4093-95F3-AB92433DBF6D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8DA400-241D-4983-BA6D-2209DC00E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78839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78839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1FADAC-9A0D-40E2-8715-75F4069F4CDF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43C06D-4122-4A66-9FC4-063AAEC44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9457"/>
            <a:ext cx="9052560" cy="12954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6131560"/>
            <a:ext cx="4444207" cy="863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3765" anchor="ctr"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09529" y="6131560"/>
            <a:ext cx="4445953" cy="863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3765" anchor="ctr"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2920" y="1636867"/>
            <a:ext cx="4444207" cy="446733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1636867"/>
            <a:ext cx="4445953" cy="4467331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C05E57-8D27-4879-A23B-758104807761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AAD212-AF96-4D80-8CE7-C97B17D21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1A1A94-365A-4411-A09A-C736062DD732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754029-E045-43D0-8E38-196AD2541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46687-42C0-4EE9-AB59-7254EEE54AE0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714D-8A08-4ACF-863B-BC95FFC6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5527040"/>
            <a:ext cx="8229954" cy="51816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8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861560" y="6069116"/>
            <a:ext cx="4372051" cy="1036320"/>
          </a:xfrm>
        </p:spPr>
        <p:txBody>
          <a:bodyPr/>
          <a:lstStyle>
            <a:lvl1pPr marL="0" indent="0" algn="r">
              <a:buNone/>
              <a:defRPr sz="18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05840" y="310896"/>
            <a:ext cx="8227771" cy="51816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75E8AA-FBB8-45C6-9239-37633E9872DC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8BCC70-F616-4AB4-B030-E25FC3E8F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/>
          </p:cNvSpPr>
          <p:nvPr/>
        </p:nvSpPr>
        <p:spPr bwMode="auto">
          <a:xfrm>
            <a:off x="549275" y="6737350"/>
            <a:ext cx="5434013" cy="10445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534988" y="6731000"/>
            <a:ext cx="4059237" cy="10572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7" name="Right Triangle 9"/>
          <p:cNvSpPr>
            <a:spLocks/>
          </p:cNvSpPr>
          <p:nvPr/>
        </p:nvSpPr>
        <p:spPr bwMode="auto">
          <a:xfrm>
            <a:off x="-6646" y="6563420"/>
            <a:ext cx="3742545" cy="1224984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cxnSp>
        <p:nvCxnSpPr>
          <p:cNvPr id="8" name="Straight Connector 10"/>
          <p:cNvCxnSpPr/>
          <p:nvPr/>
        </p:nvCxnSpPr>
        <p:spPr>
          <a:xfrm>
            <a:off x="-10160" y="6559437"/>
            <a:ext cx="3746060" cy="122896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1"/>
          <p:cNvSpPr/>
          <p:nvPr/>
        </p:nvSpPr>
        <p:spPr>
          <a:xfrm>
            <a:off x="9529763" y="5653088"/>
            <a:ext cx="201612" cy="2603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10" name="Chevron 12"/>
          <p:cNvSpPr/>
          <p:nvPr/>
        </p:nvSpPr>
        <p:spPr>
          <a:xfrm>
            <a:off x="9324975" y="5653088"/>
            <a:ext cx="201613" cy="2603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5355" y="6169189"/>
            <a:ext cx="7879080" cy="734663"/>
          </a:xfrm>
          <a:noFill/>
        </p:spPr>
        <p:txBody>
          <a:bodyPr tIns="0"/>
          <a:lstStyle>
            <a:lvl1pPr marL="0" marR="20376" indent="0" algn="r"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" y="215297"/>
            <a:ext cx="9555480" cy="49743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5513805"/>
            <a:ext cx="8882975" cy="637695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54891E6-9171-4A02-B7AE-8D961FAB8CA9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7944689-79B5-4EB2-A44A-ADA895073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49275" y="6737350"/>
            <a:ext cx="5434013" cy="10445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34988" y="6731000"/>
            <a:ext cx="4059237" cy="10572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882" tIns="50941" rIns="101882" bIns="50941"/>
          <a:lstStyle>
            <a:extLst/>
          </a:lstStyle>
          <a:p>
            <a:pPr>
              <a:defRPr/>
            </a:pPr>
            <a:endParaRPr lang="en-US" sz="1800">
              <a:latin typeface="Garamond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646" y="6563420"/>
            <a:ext cx="3742545" cy="1224984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>
              <a:defRPr/>
            </a:pPr>
            <a:endParaRPr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60" y="6559437"/>
            <a:ext cx="3746060" cy="122896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  <a:prstGeom prst="rect">
            <a:avLst/>
          </a:prstGeom>
        </p:spPr>
        <p:txBody>
          <a:bodyPr vert="horz" lIns="101882" tIns="50941" rIns="101882" bIns="50941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503238" y="1679575"/>
            <a:ext cx="9051925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399338" y="7262813"/>
            <a:ext cx="2112962" cy="414337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fld id="{CBCE105A-BC57-43F3-BB5D-5A5E9F308511}" type="datetimeFigureOut">
              <a:rPr lang="en-US"/>
              <a:pPr>
                <a:defRPr/>
              </a:pPr>
              <a:t>1/21/2013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818063" y="7262813"/>
            <a:ext cx="2586037" cy="412750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512300" y="7262813"/>
            <a:ext cx="401638" cy="412750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 b="0">
                <a:solidFill>
                  <a:schemeClr val="tx1"/>
                </a:solidFill>
                <a:latin typeface="Garamond" pitchFamily="18" charset="0"/>
              </a:defRPr>
            </a:lvl1pPr>
            <a:extLst/>
          </a:lstStyle>
          <a:p>
            <a:pPr>
              <a:defRPr/>
            </a:pPr>
            <a:fld id="{EE3A7130-AF48-4AFE-87D6-9DAB8602D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7" r:id="rId3"/>
    <p:sldLayoutId id="2147483788" r:id="rId4"/>
    <p:sldLayoutId id="2147483789" r:id="rId5"/>
    <p:sldLayoutId id="2147483790" r:id="rId6"/>
    <p:sldLayoutId id="2147483784" r:id="rId7"/>
    <p:sldLayoutId id="2147483791" r:id="rId8"/>
    <p:sldLayoutId id="2147483792" r:id="rId9"/>
    <p:sldLayoutId id="2147483783" r:id="rId10"/>
    <p:sldLayoutId id="21474837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406400" indent="-284163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54000" algn="l" rtl="0" eaLnBrk="0" fontAlgn="base" hangingPunct="0">
        <a:spcBef>
          <a:spcPts val="363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63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5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175" indent="-254000" algn="l" rtl="0" eaLnBrk="0" fontAlgn="base" hangingPunct="0">
        <a:spcBef>
          <a:spcPts val="388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943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649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92355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47061" indent="-254706" algn="l" rtl="0" eaLnBrk="1" latinLnBrk="0" hangingPunct="1">
        <a:spcBef>
          <a:spcPts val="390"/>
        </a:spcBef>
        <a:buClr>
          <a:schemeClr val="accent3"/>
        </a:buClr>
        <a:buFont typeface="Wingdings 2"/>
        <a:buChar char="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201613"/>
            <a:ext cx="6389687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4"/>
          <p:cNvSpPr txBox="1">
            <a:spLocks noChangeArrowheads="1"/>
          </p:cNvSpPr>
          <p:nvPr/>
        </p:nvSpPr>
        <p:spPr bwMode="auto">
          <a:xfrm>
            <a:off x="0" y="1627188"/>
            <a:ext cx="1005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</a:rPr>
              <a:t>TPO </a:t>
            </a:r>
            <a:r>
              <a:rPr lang="en-US" sz="2400" i="1" dirty="0">
                <a:latin typeface="Calibri" pitchFamily="34" charset="0"/>
              </a:rPr>
              <a:t>Presentation</a:t>
            </a:r>
          </a:p>
          <a:p>
            <a:pPr algn="ctr"/>
            <a:r>
              <a:rPr lang="en-US" sz="2400" i="1" dirty="0">
                <a:latin typeface="Calibri" pitchFamily="34" charset="0"/>
              </a:rPr>
              <a:t>Tuesday, </a:t>
            </a:r>
            <a:r>
              <a:rPr lang="en-US" sz="2400" i="1" dirty="0" smtClean="0">
                <a:latin typeface="Calibri" pitchFamily="34" charset="0"/>
              </a:rPr>
              <a:t>January 22, </a:t>
            </a:r>
            <a:r>
              <a:rPr lang="en-US" sz="2400" i="1" dirty="0">
                <a:latin typeface="Calibri" pitchFamily="34" charset="0"/>
              </a:rPr>
              <a:t>2013</a:t>
            </a:r>
          </a:p>
          <a:p>
            <a:pPr algn="ctr"/>
            <a:r>
              <a:rPr lang="en-US" sz="2400" i="1" dirty="0">
                <a:latin typeface="Calibri" pitchFamily="34" charset="0"/>
              </a:rPr>
              <a:t>Corridor Improvement Program (CIP) Phase I:</a:t>
            </a:r>
          </a:p>
          <a:p>
            <a:pPr algn="ctr"/>
            <a:r>
              <a:rPr lang="en-US" sz="2400" i="1" dirty="0">
                <a:latin typeface="Calibri" pitchFamily="34" charset="0"/>
              </a:rPr>
              <a:t>Assessment of US 17-92</a:t>
            </a:r>
          </a:p>
        </p:txBody>
      </p:sp>
      <p:graphicFrame>
        <p:nvGraphicFramePr>
          <p:cNvPr id="22" name="Diagram 21"/>
          <p:cNvGraphicFramePr/>
          <p:nvPr/>
        </p:nvGraphicFramePr>
        <p:xfrm>
          <a:off x="1966587" y="3206735"/>
          <a:ext cx="6404238" cy="2417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2229632" y="4659944"/>
          <a:ext cx="6433859" cy="2154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341" name="Rectangle 16"/>
          <p:cNvSpPr>
            <a:spLocks noChangeArrowheads="1"/>
          </p:cNvSpPr>
          <p:nvPr/>
        </p:nvSpPr>
        <p:spPr bwMode="auto">
          <a:xfrm rot="902005">
            <a:off x="6854825" y="3236913"/>
            <a:ext cx="1668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Redevelopment</a:t>
            </a:r>
          </a:p>
        </p:txBody>
      </p:sp>
      <p:grpSp>
        <p:nvGrpSpPr>
          <p:cNvPr id="14342" name="Group 17"/>
          <p:cNvGrpSpPr>
            <a:grpSpLocks/>
          </p:cNvGrpSpPr>
          <p:nvPr/>
        </p:nvGrpSpPr>
        <p:grpSpPr bwMode="auto">
          <a:xfrm rot="-837399">
            <a:off x="2857500" y="6499225"/>
            <a:ext cx="1455738" cy="550863"/>
            <a:chOff x="641452" y="3616590"/>
            <a:chExt cx="1124976" cy="714174"/>
          </a:xfrm>
        </p:grpSpPr>
        <p:sp>
          <p:nvSpPr>
            <p:cNvPr id="14347" name="TextBox 18"/>
            <p:cNvSpPr txBox="1">
              <a:spLocks noChangeArrowheads="1"/>
            </p:cNvSpPr>
            <p:nvPr/>
          </p:nvSpPr>
          <p:spPr bwMode="auto">
            <a:xfrm>
              <a:off x="751883" y="3616590"/>
              <a:ext cx="813319" cy="45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700">
                  <a:latin typeface="Calibri" pitchFamily="34" charset="0"/>
                </a:rPr>
                <a:t>County to</a:t>
              </a:r>
            </a:p>
          </p:txBody>
        </p:sp>
        <p:sp>
          <p:nvSpPr>
            <p:cNvPr id="14348" name="Rectangle 19"/>
            <p:cNvSpPr>
              <a:spLocks noChangeArrowheads="1"/>
            </p:cNvSpPr>
            <p:nvPr/>
          </p:nvSpPr>
          <p:spPr bwMode="auto">
            <a:xfrm>
              <a:off x="641452" y="3852805"/>
              <a:ext cx="1124976" cy="47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Calibri" pitchFamily="34" charset="0"/>
                </a:rPr>
                <a:t>County Travel</a:t>
              </a:r>
            </a:p>
          </p:txBody>
        </p:sp>
      </p:grpSp>
      <p:sp>
        <p:nvSpPr>
          <p:cNvPr id="14343" name="Rectangle 20"/>
          <p:cNvSpPr>
            <a:spLocks noChangeArrowheads="1"/>
          </p:cNvSpPr>
          <p:nvPr/>
        </p:nvSpPr>
        <p:spPr bwMode="auto">
          <a:xfrm rot="-886529">
            <a:off x="4640263" y="6530975"/>
            <a:ext cx="1925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Freight Movement</a:t>
            </a:r>
          </a:p>
        </p:txBody>
      </p:sp>
      <p:sp>
        <p:nvSpPr>
          <p:cNvPr id="14344" name="Rectangle 23"/>
          <p:cNvSpPr>
            <a:spLocks noChangeArrowheads="1"/>
          </p:cNvSpPr>
          <p:nvPr/>
        </p:nvSpPr>
        <p:spPr bwMode="auto">
          <a:xfrm rot="-766448">
            <a:off x="7043738" y="6488113"/>
            <a:ext cx="1414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Multi-Modal</a:t>
            </a:r>
          </a:p>
        </p:txBody>
      </p:sp>
      <p:sp>
        <p:nvSpPr>
          <p:cNvPr id="14345" name="TextBox 25"/>
          <p:cNvSpPr txBox="1">
            <a:spLocks noChangeArrowheads="1"/>
          </p:cNvSpPr>
          <p:nvPr/>
        </p:nvSpPr>
        <p:spPr bwMode="auto">
          <a:xfrm rot="854433">
            <a:off x="2306638" y="3090863"/>
            <a:ext cx="17938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700">
                <a:latin typeface="Calibri" pitchFamily="34" charset="0"/>
              </a:rPr>
              <a:t>Rural </a:t>
            </a:r>
            <a:r>
              <a:rPr lang="en-US" sz="1600">
                <a:latin typeface="Calibri" pitchFamily="34" charset="0"/>
              </a:rPr>
              <a:t>Preservation</a:t>
            </a:r>
            <a:endParaRPr lang="en-US" sz="1700">
              <a:latin typeface="Calibri" pitchFamily="34" charset="0"/>
            </a:endParaRPr>
          </a:p>
        </p:txBody>
      </p:sp>
      <p:sp>
        <p:nvSpPr>
          <p:cNvPr id="14346" name="Rectangle 26"/>
          <p:cNvSpPr>
            <a:spLocks noChangeArrowheads="1"/>
          </p:cNvSpPr>
          <p:nvPr/>
        </p:nvSpPr>
        <p:spPr bwMode="auto">
          <a:xfrm rot="751539">
            <a:off x="5105400" y="3170238"/>
            <a:ext cx="5857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4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3555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3556" name="TextBox 15"/>
          <p:cNvSpPr txBox="1">
            <a:spLocks noChangeArrowheads="1"/>
          </p:cNvSpPr>
          <p:nvPr/>
        </p:nvSpPr>
        <p:spPr bwMode="auto">
          <a:xfrm>
            <a:off x="588963" y="1093788"/>
            <a:ext cx="48545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 dirty="0"/>
              <a:t>	</a:t>
            </a:r>
            <a:r>
              <a:rPr lang="en-US" sz="2400" b="1" u="sng" dirty="0"/>
              <a:t>Issues for Future Discussion</a:t>
            </a:r>
            <a:endParaRPr lang="en-US" sz="2400" dirty="0"/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Complete Streets initiatives in South Section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I-4/SR 472 SW Activity Center DRI mitigations-no widening of US 17-92 in Orange City 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Transit importance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School, pedestrian, bicyclist safety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River of </a:t>
            </a:r>
            <a:r>
              <a:rPr lang="en-US" sz="2400" dirty="0" smtClean="0"/>
              <a:t>Lakes </a:t>
            </a:r>
            <a:r>
              <a:rPr lang="en-US" sz="2400" dirty="0"/>
              <a:t>Scenic Highway Corridor Management Plan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Freight Movement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2400" dirty="0"/>
              <a:t>Wal-Mart impacts</a:t>
            </a:r>
          </a:p>
          <a:p>
            <a:pPr marL="457200" indent="-457200"/>
            <a:endParaRPr lang="en-US" sz="2400" dirty="0"/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 l="6863" t="14064" r="75009" b="21846"/>
          <a:stretch>
            <a:fillRect/>
          </a:stretch>
        </p:blipFill>
        <p:spPr bwMode="auto">
          <a:xfrm>
            <a:off x="7246938" y="962025"/>
            <a:ext cx="210185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0" y="4181475"/>
            <a:ext cx="19113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891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37892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7893" name="TextBox 15"/>
          <p:cNvSpPr txBox="1">
            <a:spLocks noChangeArrowheads="1"/>
          </p:cNvSpPr>
          <p:nvPr/>
        </p:nvSpPr>
        <p:spPr bwMode="auto">
          <a:xfrm>
            <a:off x="4411663" y="976313"/>
            <a:ext cx="5324475" cy="62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 dirty="0"/>
              <a:t>	</a:t>
            </a:r>
            <a:r>
              <a:rPr lang="en-US" sz="2400" b="1" u="sng" dirty="0" smtClean="0"/>
              <a:t>Comments from Stakeholders, CAC and TCC Members</a:t>
            </a:r>
            <a:endParaRPr lang="en-US" sz="2400" dirty="0"/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Relocation </a:t>
            </a:r>
            <a:r>
              <a:rPr lang="en-US" sz="1600" b="1" dirty="0"/>
              <a:t>of SIS designation will not impact segment between SR 472 and Taylor Road (SR 15A)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Relocation of SIS from US 17-92 to I-4/SR 472 has not been officially reviewed by impacted local governments. Discussion still at staff level for many communities</a:t>
            </a:r>
            <a:endParaRPr lang="en-US" sz="1600" b="1" dirty="0"/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Application of design variances from SIS standards (i.e. TDLC) is not an automatic process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The list of projects is not a ranking or assessment of the projects-it’s just a list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Truck traffic cannot be prohibited on a US Highway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SIS funding is available for minor operational improvements, subject to approval from FDOT</a:t>
            </a:r>
          </a:p>
          <a:p>
            <a:pPr marL="457200" indent="-457200">
              <a:lnSpc>
                <a:spcPct val="115000"/>
              </a:lnSpc>
              <a:buFontTx/>
              <a:buChar char="•"/>
            </a:pPr>
            <a:r>
              <a:rPr lang="en-US" sz="1600" b="1" dirty="0" smtClean="0"/>
              <a:t>Transit and connectivity with </a:t>
            </a:r>
            <a:r>
              <a:rPr lang="en-US" sz="1600" b="1" dirty="0" err="1" smtClean="0"/>
              <a:t>SunRail</a:t>
            </a:r>
            <a:r>
              <a:rPr lang="en-US" sz="1600" b="1" dirty="0" smtClean="0"/>
              <a:t> has to be inclusive of those communities outside the corridor</a:t>
            </a:r>
            <a:endParaRPr lang="en-US" sz="1600" b="1" dirty="0"/>
          </a:p>
        </p:txBody>
      </p:sp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 l="6157" t="20703" r="53542" b="22136"/>
          <a:stretch>
            <a:fillRect/>
          </a:stretch>
        </p:blipFill>
        <p:spPr bwMode="auto">
          <a:xfrm>
            <a:off x="228600" y="1219200"/>
            <a:ext cx="40735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 l="10834" t="30469" r="56041" b="14063"/>
          <a:stretch>
            <a:fillRect/>
          </a:stretch>
        </p:blipFill>
        <p:spPr bwMode="auto">
          <a:xfrm>
            <a:off x="381000" y="4064000"/>
            <a:ext cx="381952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78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4579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 dirty="0" smtClean="0"/>
              <a:t>Status</a:t>
            </a:r>
          </a:p>
          <a:p>
            <a:pPr marL="342900" indent="-342900">
              <a:lnSpc>
                <a:spcPct val="150000"/>
              </a:lnSpc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Reviewed and Updated Findings with Stakeholders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Complete GIS-based Mapping Projects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Finalize Draft Report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Hold Draft Workshop with Stakeholders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Present Draft Report to CAC and TCC on Tuesday, January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02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5603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 dirty="0" smtClean="0"/>
              <a:t>Status</a:t>
            </a:r>
          </a:p>
          <a:p>
            <a:pPr marL="342900" indent="-342900">
              <a:lnSpc>
                <a:spcPct val="150000"/>
              </a:lnSpc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Review and Update Findings with Stakeholders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Completed GIS-based Mapping Projects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Finalize Draft Report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Hold Draft Workshop with Stakeholders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Present Draft Report to CAC and TCC on Tuesday, January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26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6627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 dirty="0" smtClean="0"/>
              <a:t>Status</a:t>
            </a:r>
          </a:p>
          <a:p>
            <a:pPr marL="342900" indent="-342900">
              <a:lnSpc>
                <a:spcPct val="150000"/>
              </a:lnSpc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Review and Update Findings with Stakeholders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Complete GIS-based Mapping Projects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Finalized Draft Report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Hold Draft Workshop with Stakeholders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Presented Draft Report to CAC and TCC on Tuesday, January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67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36868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 dirty="0" smtClean="0"/>
              <a:t>Status</a:t>
            </a:r>
          </a:p>
          <a:p>
            <a:pPr marL="342900" indent="-342900">
              <a:lnSpc>
                <a:spcPct val="150000"/>
              </a:lnSpc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Review and Update Findings with Stakeholders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Complete GIS-based Mapping Projects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Finalized Draft Report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Held Draft Workshop with Stakeholders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Presented Draft Report to CAC and TCC on Tuesday, January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0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7651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819150" y="954088"/>
            <a:ext cx="778033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 u="sng" dirty="0" smtClean="0"/>
              <a:t>Status</a:t>
            </a:r>
            <a:endParaRPr lang="en-US" sz="2400" b="1" u="sng" dirty="0"/>
          </a:p>
          <a:p>
            <a:pPr marL="342900" indent="-342900">
              <a:lnSpc>
                <a:spcPct val="150000"/>
              </a:lnSpc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/>
              <a:t>Review and Update Findings with Stakeholders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/>
              <a:t>Complete GIS-based Mapping Projects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Finalized Draft Report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/>
              <a:t>Hold </a:t>
            </a:r>
            <a:r>
              <a:rPr lang="en-US" sz="2400" dirty="0" smtClean="0"/>
              <a:t>Draft </a:t>
            </a:r>
            <a:r>
              <a:rPr lang="en-US" sz="2400" dirty="0"/>
              <a:t>Workshop with Stakeholders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/>
              <a:t>Presented Draft </a:t>
            </a:r>
            <a:r>
              <a:rPr lang="en-US" sz="2400" dirty="0"/>
              <a:t>Report to </a:t>
            </a:r>
            <a:r>
              <a:rPr lang="en-US" sz="2400" dirty="0" smtClean="0"/>
              <a:t>CAC and </a:t>
            </a:r>
            <a:r>
              <a:rPr lang="en-US" sz="2400" dirty="0"/>
              <a:t>TCC on Tuesday, January 15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4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8675" name="AutoShape 4"/>
          <p:cNvCxnSpPr>
            <a:cxnSpLocks noChangeShapeType="1"/>
          </p:cNvCxnSpPr>
          <p:nvPr/>
        </p:nvCxnSpPr>
        <p:spPr bwMode="auto">
          <a:xfrm>
            <a:off x="857250" y="8366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7" name="TextBox 6"/>
          <p:cNvSpPr txBox="1"/>
          <p:nvPr/>
        </p:nvSpPr>
        <p:spPr>
          <a:xfrm>
            <a:off x="2398713" y="1951038"/>
            <a:ext cx="52705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837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ONCE AGAIN, THANK YOU FOR YOUR TIME AND ASSISTANCE.</a:t>
            </a:r>
          </a:p>
          <a:p>
            <a:pPr algn="ctr">
              <a:defRPr/>
            </a:pPr>
            <a:endParaRPr lang="en-US" sz="2400" dirty="0">
              <a:solidFill>
                <a:srgbClr val="08376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677" name="Picture 15" descr="lassiter logo-true color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788" y="3630613"/>
            <a:ext cx="5826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4863" y="5497513"/>
            <a:ext cx="2433637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4" descr="PSC-letterhead 4 colo#89A77"/>
          <p:cNvPicPr>
            <a:picLocks noChangeAspect="1"/>
          </p:cNvPicPr>
          <p:nvPr/>
        </p:nvPicPr>
        <p:blipFill>
          <a:blip r:embed="rId5" cstate="print"/>
          <a:srcRect r="56662" b="3532"/>
          <a:stretch>
            <a:fillRect/>
          </a:stretch>
        </p:blipFill>
        <p:spPr bwMode="auto">
          <a:xfrm>
            <a:off x="5576888" y="5511800"/>
            <a:ext cx="23828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62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5363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15364" name="Rectangle 63"/>
          <p:cNvSpPr>
            <a:spLocks noChangeArrowheads="1"/>
          </p:cNvSpPr>
          <p:nvPr/>
        </p:nvSpPr>
        <p:spPr bwMode="auto">
          <a:xfrm>
            <a:off x="4733925" y="1174750"/>
            <a:ext cx="4719638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2400" b="1" dirty="0"/>
              <a:t>	</a:t>
            </a:r>
            <a:r>
              <a:rPr lang="en-US" sz="2400" b="1" u="sng" dirty="0"/>
              <a:t>Review of Final Draft</a:t>
            </a:r>
          </a:p>
          <a:p>
            <a:pPr marL="457200" indent="-457200" eaLnBrk="0" hangingPunct="0">
              <a:buFontTx/>
              <a:buChar char="•"/>
            </a:pPr>
            <a:r>
              <a:rPr lang="en-US" sz="2400" dirty="0"/>
              <a:t>Seeking approval of changes and comments on the final draft</a:t>
            </a:r>
          </a:p>
          <a:p>
            <a:pPr marL="457200" indent="-457200">
              <a:buFontTx/>
              <a:buChar char="•"/>
            </a:pPr>
            <a:r>
              <a:rPr lang="en-US" sz="2400" dirty="0" smtClean="0"/>
              <a:t>Draft document has been revised to address all prior comments and recommendation from Stakeholders</a:t>
            </a:r>
            <a:endParaRPr lang="en-US" sz="2400" dirty="0"/>
          </a:p>
          <a:p>
            <a:pPr marL="457200" indent="-457200">
              <a:buFontTx/>
              <a:buChar char="•"/>
            </a:pPr>
            <a:r>
              <a:rPr lang="en-US" sz="2400" dirty="0" smtClean="0"/>
              <a:t>Primary purpose-data </a:t>
            </a:r>
            <a:r>
              <a:rPr lang="en-US" sz="2400" dirty="0"/>
              <a:t>collection and dissemination</a:t>
            </a:r>
          </a:p>
          <a:p>
            <a:pPr marL="457200" indent="-457200" eaLnBrk="0" hangingPunct="0">
              <a:buFontTx/>
              <a:buChar char="•"/>
            </a:pPr>
            <a:endParaRPr lang="en-US" sz="1800" b="1" u="sng" dirty="0"/>
          </a:p>
        </p:txBody>
      </p:sp>
      <p:pic>
        <p:nvPicPr>
          <p:cNvPr id="15365" name="Picture 18" descr="Windshield Observation 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2393950"/>
            <a:ext cx="3895725" cy="292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86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6387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16388" name="Rectangle 63"/>
          <p:cNvSpPr>
            <a:spLocks noChangeArrowheads="1"/>
          </p:cNvSpPr>
          <p:nvPr/>
        </p:nvSpPr>
        <p:spPr bwMode="auto">
          <a:xfrm>
            <a:off x="4654550" y="1150938"/>
            <a:ext cx="5176838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2400" b="1"/>
              <a:t>	</a:t>
            </a:r>
            <a:r>
              <a:rPr lang="en-US" sz="2400" b="1" u="sng"/>
              <a:t>Executive Summary</a:t>
            </a:r>
          </a:p>
          <a:p>
            <a:pPr marL="457200" indent="-457200" eaLnBrk="0" hangingPunct="0">
              <a:buFontTx/>
              <a:buChar char="•"/>
            </a:pPr>
            <a:r>
              <a:rPr lang="en-US" sz="2400"/>
              <a:t>Assist with disseminating technical information</a:t>
            </a:r>
          </a:p>
          <a:p>
            <a:pPr marL="457200" indent="-457200" eaLnBrk="0" hangingPunct="0"/>
            <a:endParaRPr lang="en-US" sz="2400" b="1"/>
          </a:p>
          <a:p>
            <a:pPr marL="457200" indent="-457200" eaLnBrk="0" hangingPunct="0"/>
            <a:r>
              <a:rPr lang="en-US" sz="2400" b="1"/>
              <a:t>	</a:t>
            </a:r>
            <a:r>
              <a:rPr lang="en-US" sz="2400" b="1" u="sng"/>
              <a:t>Section 1. Introduction and Overview</a:t>
            </a:r>
          </a:p>
          <a:p>
            <a:pPr marL="457200" indent="-457200" eaLnBrk="0" hangingPunct="0">
              <a:buFontTx/>
              <a:buChar char="•"/>
            </a:pPr>
            <a:r>
              <a:rPr lang="en-US" sz="2400"/>
              <a:t>Study Area </a:t>
            </a:r>
          </a:p>
          <a:p>
            <a:pPr marL="457200" indent="-457200" eaLnBrk="0" hangingPunct="0">
              <a:buFontTx/>
              <a:buChar char="•"/>
            </a:pPr>
            <a:r>
              <a:rPr lang="en-US" sz="2400"/>
              <a:t>Study Purpose/Process </a:t>
            </a:r>
          </a:p>
          <a:p>
            <a:pPr marL="457200" indent="-457200" eaLnBrk="0" hangingPunct="0">
              <a:buFontTx/>
              <a:buChar char="•"/>
            </a:pPr>
            <a:r>
              <a:rPr lang="en-US" sz="2400"/>
              <a:t>Compilation/GIS Interface</a:t>
            </a:r>
          </a:p>
          <a:p>
            <a:pPr marL="742950" lvl="1" indent="-171450" eaLnBrk="0" hangingPunct="0">
              <a:buFont typeface="Wingdings" pitchFamily="2" charset="2"/>
              <a:buChar char="Ø"/>
            </a:pPr>
            <a:r>
              <a:rPr lang="en-US" sz="2400"/>
              <a:t>Approved and Adopted Studies/Plans</a:t>
            </a:r>
          </a:p>
          <a:p>
            <a:pPr marL="742950" lvl="1" indent="-171450" eaLnBrk="0" hangingPunct="0">
              <a:buFont typeface="Wingdings" pitchFamily="2" charset="2"/>
              <a:buChar char="Ø"/>
            </a:pPr>
            <a:r>
              <a:rPr lang="en-US" sz="2400"/>
              <a:t>Categories and Themes</a:t>
            </a:r>
          </a:p>
          <a:p>
            <a:pPr marL="742950" lvl="1" indent="-171450" eaLnBrk="0" hangingPunct="0">
              <a:buFont typeface="Wingdings" pitchFamily="2" charset="2"/>
              <a:buChar char="Ø"/>
            </a:pPr>
            <a:r>
              <a:rPr lang="en-US" sz="2400"/>
              <a:t>Complimentary or Conflicting </a:t>
            </a:r>
          </a:p>
          <a:p>
            <a:pPr marL="742950" lvl="1" indent="-171450" eaLnBrk="0" hangingPunct="0">
              <a:buFont typeface="Wingdings" pitchFamily="2" charset="2"/>
              <a:buChar char="Ø"/>
            </a:pPr>
            <a:r>
              <a:rPr lang="en-US" sz="2400"/>
              <a:t>Appendices Contain the List of Studies; the Project List; and, the One-on-One Stakeholder Meeting Summaries  </a:t>
            </a:r>
          </a:p>
          <a:p>
            <a:pPr marL="742950" lvl="1" indent="-171450" eaLnBrk="0" hangingPunct="0">
              <a:buFont typeface="Wingdings" pitchFamily="2" charset="2"/>
              <a:buChar char="Ø"/>
            </a:pPr>
            <a:endParaRPr lang="en-US"/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 cstate="print"/>
          <a:srcRect l="2963" t="11627" r="60533" b="33191"/>
          <a:stretch>
            <a:fillRect/>
          </a:stretch>
        </p:blipFill>
        <p:spPr bwMode="auto">
          <a:xfrm>
            <a:off x="495300" y="1431925"/>
            <a:ext cx="3944938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5" y="4127500"/>
            <a:ext cx="383222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0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7411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38225"/>
            <a:ext cx="89693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6387405"/>
            <a:ext cx="435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Screen showing all categories of projects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4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8435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1041400"/>
            <a:ext cx="90678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6387405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Screen showing all “Vehicular” projects-dashed=unfunded; solid=funded; square=unfunded; circle=funded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58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19459" name="AutoShape 4"/>
          <p:cNvCxnSpPr>
            <a:cxnSpLocks noChangeShapeType="1"/>
          </p:cNvCxnSpPr>
          <p:nvPr/>
        </p:nvCxnSpPr>
        <p:spPr bwMode="auto">
          <a:xfrm>
            <a:off x="852488" y="790575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1079500"/>
            <a:ext cx="8910637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27500" y="6387405"/>
            <a:ext cx="4356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Table showing themes and attributes of the project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2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0483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0484" name="TextBox 15"/>
          <p:cNvSpPr txBox="1">
            <a:spLocks noChangeArrowheads="1"/>
          </p:cNvSpPr>
          <p:nvPr/>
        </p:nvSpPr>
        <p:spPr bwMode="auto">
          <a:xfrm>
            <a:off x="760413" y="1068388"/>
            <a:ext cx="484663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/>
              <a:t>	</a:t>
            </a:r>
            <a:r>
              <a:rPr lang="en-US" sz="2400" b="1" u="sng"/>
              <a:t>Section 2. Summary of Existing Conditions</a:t>
            </a:r>
            <a:endParaRPr lang="en-US" sz="2400"/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Identified the 19 Sections-physical and operational conditions identified.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School Attendance Areas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ADA Compliance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Pavement Condition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Transit Service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Crash Data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endParaRPr lang="en-US" sz="2400"/>
          </a:p>
          <a:p>
            <a:pPr marL="457200" indent="-457200">
              <a:buFontTx/>
              <a:buChar char="•"/>
            </a:pPr>
            <a:endParaRPr lang="en-US" sz="2000" b="1" u="sng"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None/>
            </a:pPr>
            <a:endParaRPr lang="en-US" sz="2000">
              <a:latin typeface="Calibri" pitchFamily="34" charset="0"/>
            </a:endParaRPr>
          </a:p>
          <a:p>
            <a:pPr marL="457200" indent="-457200"/>
            <a:endParaRPr lang="en-US" sz="2000" b="1" u="sng">
              <a:latin typeface="Calibri" pitchFamily="34" charset="0"/>
            </a:endParaRPr>
          </a:p>
          <a:p>
            <a:pPr marL="457200" indent="-457200"/>
            <a:endParaRPr lang="en-US" sz="2000" b="1" u="sng">
              <a:latin typeface="Calibri" pitchFamily="34" charset="0"/>
            </a:endParaRPr>
          </a:p>
        </p:txBody>
      </p:sp>
      <p:pic>
        <p:nvPicPr>
          <p:cNvPr id="20485" name="Picture 9" descr="Windshield Observation 021"/>
          <p:cNvPicPr>
            <a:picLocks noChangeAspect="1" noChangeArrowheads="1"/>
          </p:cNvPicPr>
          <p:nvPr/>
        </p:nvPicPr>
        <p:blipFill>
          <a:blip r:embed="rId3" cstate="print"/>
          <a:srcRect l="5423" t="10173" b="10580"/>
          <a:stretch>
            <a:fillRect/>
          </a:stretch>
        </p:blipFill>
        <p:spPr bwMode="auto">
          <a:xfrm>
            <a:off x="5559425" y="1108075"/>
            <a:ext cx="2214563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6" name="Picture 10" descr="Windshield Observation 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950" y="3821113"/>
            <a:ext cx="2201863" cy="141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7" name="Picture 11" descr="Windshield Observation 016"/>
          <p:cNvPicPr>
            <a:picLocks noChangeAspect="1" noChangeArrowheads="1"/>
          </p:cNvPicPr>
          <p:nvPr/>
        </p:nvPicPr>
        <p:blipFill>
          <a:blip r:embed="rId5" cstate="print">
            <a:lum bright="16000" contrast="16000"/>
          </a:blip>
          <a:srcRect/>
          <a:stretch>
            <a:fillRect/>
          </a:stretch>
        </p:blipFill>
        <p:spPr bwMode="auto">
          <a:xfrm>
            <a:off x="6267450" y="5481638"/>
            <a:ext cx="2595563" cy="194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06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1507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1508" name="TextBox 15"/>
          <p:cNvSpPr txBox="1">
            <a:spLocks noChangeArrowheads="1"/>
          </p:cNvSpPr>
          <p:nvPr/>
        </p:nvSpPr>
        <p:spPr bwMode="auto">
          <a:xfrm>
            <a:off x="741363" y="836613"/>
            <a:ext cx="569595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 dirty="0"/>
              <a:t>	</a:t>
            </a:r>
            <a:r>
              <a:rPr lang="en-US" sz="2400" b="1" u="sng" dirty="0"/>
              <a:t>Section 3. Analysis of Roadway Designation</a:t>
            </a:r>
          </a:p>
          <a:p>
            <a:pPr marL="457200" indent="-457200">
              <a:buFontTx/>
              <a:buChar char="•"/>
            </a:pPr>
            <a:r>
              <a:rPr lang="en-US" sz="2400" dirty="0"/>
              <a:t>Overview of Functional Classification and SIS Design Standards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Design Speed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Access Management/Median Design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Freight Movement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Traffic Calming/Context-Sensitive </a:t>
            </a:r>
            <a:r>
              <a:rPr lang="en-US" sz="2400" dirty="0" smtClean="0"/>
              <a:t>Solutions/Transportation Design for </a:t>
            </a:r>
            <a:r>
              <a:rPr lang="en-US" sz="2400" dirty="0" err="1" smtClean="0"/>
              <a:t>Liveable</a:t>
            </a:r>
            <a:r>
              <a:rPr lang="en-US" sz="2400" dirty="0" smtClean="0"/>
              <a:t> Communities (TDLC</a:t>
            </a:r>
            <a:r>
              <a:rPr lang="en-US" sz="2400" dirty="0"/>
              <a:t>)</a:t>
            </a:r>
          </a:p>
          <a:p>
            <a:pPr marL="457200" indent="-457200">
              <a:lnSpc>
                <a:spcPct val="125000"/>
              </a:lnSpc>
              <a:buFontTx/>
              <a:buChar char="•"/>
            </a:pPr>
            <a:r>
              <a:rPr lang="en-US" sz="2400" dirty="0"/>
              <a:t>Transit Function</a:t>
            </a:r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</p:txBody>
      </p:sp>
      <p:pic>
        <p:nvPicPr>
          <p:cNvPr id="21509" name="Picture 7" descr="US 17 92 CIP SIS Ma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1266825"/>
            <a:ext cx="262255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963" y="127000"/>
            <a:ext cx="3205162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530" name="AutoShape 3"/>
          <p:cNvCxnSpPr>
            <a:cxnSpLocks noChangeShapeType="1"/>
          </p:cNvCxnSpPr>
          <p:nvPr/>
        </p:nvCxnSpPr>
        <p:spPr bwMode="auto">
          <a:xfrm>
            <a:off x="852488" y="815975"/>
            <a:ext cx="7854950" cy="0"/>
          </a:xfrm>
          <a:prstGeom prst="straightConnector1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</p:spPr>
      </p:cxnSp>
      <p:cxnSp>
        <p:nvCxnSpPr>
          <p:cNvPr id="22531" name="AutoShape 4"/>
          <p:cNvCxnSpPr>
            <a:cxnSpLocks noChangeShapeType="1"/>
          </p:cNvCxnSpPr>
          <p:nvPr/>
        </p:nvCxnSpPr>
        <p:spPr bwMode="auto">
          <a:xfrm>
            <a:off x="852488" y="785813"/>
            <a:ext cx="7864475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</p:cxnSp>
      <p:sp>
        <p:nvSpPr>
          <p:cNvPr id="22532" name="TextBox 15"/>
          <p:cNvSpPr txBox="1">
            <a:spLocks noChangeArrowheads="1"/>
          </p:cNvSpPr>
          <p:nvPr/>
        </p:nvSpPr>
        <p:spPr bwMode="auto">
          <a:xfrm>
            <a:off x="588963" y="1093788"/>
            <a:ext cx="48545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b="1"/>
              <a:t>	</a:t>
            </a:r>
            <a:r>
              <a:rPr lang="en-US" sz="2400" b="1" u="sng"/>
              <a:t>Section 3, Analysis of Roadway Designations (cont.)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/>
              <a:t>Regulatory and Fiscal Impacts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Community Planning Act/LOS Issues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Relocation of SIS Designation</a:t>
            </a:r>
          </a:p>
          <a:p>
            <a:pPr marL="457200" indent="-457200">
              <a:buFontTx/>
              <a:buChar char="•"/>
            </a:pPr>
            <a:r>
              <a:rPr lang="en-US" sz="2400"/>
              <a:t>Impacts on Planned Developments</a:t>
            </a:r>
          </a:p>
          <a:p>
            <a:pPr marL="457200" indent="-457200">
              <a:buFontTx/>
              <a:buChar char="•"/>
            </a:pPr>
            <a:r>
              <a:rPr lang="en-US" sz="2400"/>
              <a:t>SIS Funding</a:t>
            </a:r>
          </a:p>
          <a:p>
            <a:pPr marL="457200" indent="-457200">
              <a:buFontTx/>
              <a:buChar char="•"/>
            </a:pPr>
            <a:endParaRPr lang="en-US" sz="240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163" y="4641850"/>
            <a:ext cx="413226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8425" y="1123950"/>
            <a:ext cx="2559050" cy="33242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16324</TotalTime>
  <Words>225</Words>
  <Application>Microsoft Office PowerPoint</Application>
  <PresentationFormat>Custom</PresentationFormat>
  <Paragraphs>105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</dc:creator>
  <cp:lastModifiedBy>Jean Parlow</cp:lastModifiedBy>
  <cp:revision>1313</cp:revision>
  <dcterms:created xsi:type="dcterms:W3CDTF">2011-11-06T16:29:25Z</dcterms:created>
  <dcterms:modified xsi:type="dcterms:W3CDTF">2013-01-21T14:52:47Z</dcterms:modified>
</cp:coreProperties>
</file>